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8" r:id="rId8"/>
    <p:sldId id="272" r:id="rId9"/>
    <p:sldId id="273" r:id="rId10"/>
    <p:sldId id="274" r:id="rId11"/>
    <p:sldId id="275" r:id="rId12"/>
    <p:sldId id="260" r:id="rId13"/>
    <p:sldId id="261" r:id="rId14"/>
    <p:sldId id="276" r:id="rId15"/>
    <p:sldId id="278" r:id="rId16"/>
    <p:sldId id="277" r:id="rId17"/>
    <p:sldId id="267" r:id="rId18"/>
    <p:sldId id="262" r:id="rId19"/>
    <p:sldId id="271" r:id="rId20"/>
    <p:sldId id="263" r:id="rId21"/>
    <p:sldId id="265" r:id="rId22"/>
    <p:sldId id="266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D45F66-8781-45EA-8421-61082D3453AB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81D0C0D-9CFD-433E-8CC8-D693A0E5C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warrenl.sunset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legis.gov/Sessions/17%20Regular/final/SB0038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Sunset Little League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Rio Rancho, New Mexico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2018 </a:t>
            </a:r>
            <a:r>
              <a:rPr lang="en-US" sz="3200" dirty="0" smtClean="0"/>
              <a:t>Safety Training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66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1" y="3581400"/>
            <a:ext cx="3505200" cy="25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2018 Bat Standard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9200"/>
            <a:ext cx="77152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2018 Bat Standard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1371600"/>
            <a:ext cx="7553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an injury if the injuries may require professional medical attention.</a:t>
            </a:r>
          </a:p>
          <a:p>
            <a:r>
              <a:rPr lang="en-US" dirty="0" smtClean="0"/>
              <a:t>Injury Reports are located at the Concession Stand.</a:t>
            </a:r>
          </a:p>
          <a:p>
            <a:r>
              <a:rPr lang="en-US" dirty="0" smtClean="0"/>
              <a:t>Notify a board member or SLL Safety Officer:</a:t>
            </a:r>
          </a:p>
          <a:p>
            <a:pPr lvl="1"/>
            <a:r>
              <a:rPr lang="en-US" dirty="0" smtClean="0"/>
              <a:t>Warren Lopez, </a:t>
            </a:r>
            <a:r>
              <a:rPr lang="en-US" dirty="0" smtClean="0">
                <a:hlinkClick r:id="rId2"/>
              </a:rPr>
              <a:t>warrenl.sunset@gmail.com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67125"/>
            <a:ext cx="3337516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Injuries and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 </a:t>
            </a:r>
            <a:r>
              <a:rPr lang="en-US" dirty="0" smtClean="0"/>
              <a:t>Injury/Concussion</a:t>
            </a:r>
            <a:endParaRPr lang="en-US" dirty="0" smtClean="0"/>
          </a:p>
          <a:p>
            <a:r>
              <a:rPr lang="en-US" dirty="0" smtClean="0"/>
              <a:t>Cardiac (Heart)</a:t>
            </a:r>
          </a:p>
          <a:p>
            <a:r>
              <a:rPr lang="en-US" dirty="0" smtClean="0"/>
              <a:t>Choking</a:t>
            </a:r>
          </a:p>
          <a:p>
            <a:r>
              <a:rPr lang="en-US" dirty="0" smtClean="0"/>
              <a:t>Allergic Responses (i.e. bee sting/food)</a:t>
            </a:r>
          </a:p>
          <a:p>
            <a:r>
              <a:rPr lang="en-US" dirty="0" smtClean="0"/>
              <a:t>Stroke</a:t>
            </a:r>
          </a:p>
          <a:p>
            <a:r>
              <a:rPr lang="en-US" dirty="0" smtClean="0"/>
              <a:t>Medical Conditions (e.g. diabetic: high/low blood sugar)</a:t>
            </a:r>
          </a:p>
          <a:p>
            <a:r>
              <a:rPr lang="en-US" dirty="0" smtClean="0"/>
              <a:t>Viral (flu)</a:t>
            </a:r>
          </a:p>
          <a:p>
            <a:r>
              <a:rPr lang="en-US" dirty="0" smtClean="0"/>
              <a:t>Other Injuries (broken bone,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Concussions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43484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WHAT IS A CONCUSSION?</a:t>
            </a:r>
          </a:p>
          <a:p>
            <a:r>
              <a:rPr lang="en-US" dirty="0"/>
              <a:t> </a:t>
            </a:r>
            <a:r>
              <a:rPr lang="en-US" sz="2600" dirty="0"/>
              <a:t>A concussion is an injury that changes how the cells in the brain normally work. A concussion is caused by a blow to the head or body that causes the brain to move rapidly inside the skull. Even a “ding,” “getting your bell rung,” or what seems to be a mild bump or blow to the head can be serious. Concussions can also result from a fall or from players colliding with each other or with obstacles, such as a goalpost</a:t>
            </a:r>
            <a:r>
              <a:rPr lang="en-US" sz="2600" dirty="0" smtClean="0"/>
              <a:t>.</a:t>
            </a:r>
          </a:p>
          <a:p>
            <a:endParaRPr lang="en-US" dirty="0"/>
          </a:p>
          <a:p>
            <a:r>
              <a:rPr lang="en-US" sz="1700" dirty="0"/>
              <a:t>https://www.nmact.org/file/Facts_4_Families.pdf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19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Concussions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3"/>
                </a:solidFill>
                <a:latin typeface="+mn-lt"/>
              </a:rPr>
              <a:t>Observed by the Parent / </a:t>
            </a:r>
            <a:r>
              <a:rPr lang="en-US" b="1" dirty="0" smtClean="0">
                <a:solidFill>
                  <a:schemeClr val="accent3"/>
                </a:solidFill>
                <a:latin typeface="+mn-lt"/>
              </a:rPr>
              <a:t>Guardian</a:t>
            </a:r>
          </a:p>
          <a:p>
            <a:r>
              <a:rPr lang="en-US" dirty="0" smtClean="0">
                <a:latin typeface="+mn-lt"/>
              </a:rPr>
              <a:t>Is </a:t>
            </a:r>
            <a:r>
              <a:rPr lang="en-US" dirty="0">
                <a:latin typeface="+mn-lt"/>
              </a:rPr>
              <a:t>confused about assignment or </a:t>
            </a:r>
            <a:r>
              <a:rPr lang="en-US" dirty="0" smtClean="0">
                <a:latin typeface="+mn-lt"/>
              </a:rPr>
              <a:t>position</a:t>
            </a:r>
          </a:p>
          <a:p>
            <a:r>
              <a:rPr lang="en-US" dirty="0" smtClean="0">
                <a:latin typeface="+mn-lt"/>
              </a:rPr>
              <a:t>Forgets </a:t>
            </a:r>
            <a:r>
              <a:rPr lang="en-US" dirty="0">
                <a:latin typeface="+mn-lt"/>
              </a:rPr>
              <a:t>an </a:t>
            </a:r>
            <a:r>
              <a:rPr lang="en-US" dirty="0" smtClean="0">
                <a:latin typeface="+mn-lt"/>
              </a:rPr>
              <a:t>instruction</a:t>
            </a:r>
          </a:p>
          <a:p>
            <a:r>
              <a:rPr lang="en-US" dirty="0" smtClean="0">
                <a:latin typeface="+mn-lt"/>
              </a:rPr>
              <a:t>Is </a:t>
            </a:r>
            <a:r>
              <a:rPr lang="en-US" dirty="0">
                <a:latin typeface="+mn-lt"/>
              </a:rPr>
              <a:t>unsure of game, score, or </a:t>
            </a:r>
            <a:r>
              <a:rPr lang="en-US" dirty="0" smtClean="0">
                <a:latin typeface="+mn-lt"/>
              </a:rPr>
              <a:t>opponent</a:t>
            </a:r>
          </a:p>
          <a:p>
            <a:r>
              <a:rPr lang="en-US" dirty="0" smtClean="0">
                <a:latin typeface="+mn-lt"/>
              </a:rPr>
              <a:t>Moves clumsily</a:t>
            </a:r>
          </a:p>
          <a:p>
            <a:r>
              <a:rPr lang="en-US" dirty="0" smtClean="0">
                <a:latin typeface="+mn-lt"/>
              </a:rPr>
              <a:t>Answers </a:t>
            </a:r>
            <a:r>
              <a:rPr lang="en-US" dirty="0">
                <a:latin typeface="+mn-lt"/>
              </a:rPr>
              <a:t>questions </a:t>
            </a:r>
            <a:r>
              <a:rPr lang="en-US" dirty="0" smtClean="0">
                <a:latin typeface="+mn-lt"/>
              </a:rPr>
              <a:t>slowly</a:t>
            </a:r>
          </a:p>
          <a:p>
            <a:r>
              <a:rPr lang="en-US" dirty="0" smtClean="0">
                <a:latin typeface="+mn-lt"/>
              </a:rPr>
              <a:t>Loses </a:t>
            </a:r>
            <a:r>
              <a:rPr lang="en-US" dirty="0">
                <a:latin typeface="+mn-lt"/>
              </a:rPr>
              <a:t>consciousness (even briefly</a:t>
            </a:r>
            <a:r>
              <a:rPr lang="en-US" dirty="0" smtClean="0">
                <a:latin typeface="+mn-lt"/>
              </a:rPr>
              <a:t>)</a:t>
            </a:r>
          </a:p>
          <a:p>
            <a:r>
              <a:rPr lang="en-US" dirty="0" smtClean="0">
                <a:latin typeface="+mn-lt"/>
              </a:rPr>
              <a:t> Shows </a:t>
            </a:r>
            <a:r>
              <a:rPr lang="en-US" dirty="0">
                <a:latin typeface="+mn-lt"/>
              </a:rPr>
              <a:t>behavior or personality </a:t>
            </a:r>
            <a:r>
              <a:rPr lang="en-US" dirty="0" smtClean="0">
                <a:latin typeface="+mn-lt"/>
              </a:rPr>
              <a:t>changes</a:t>
            </a:r>
          </a:p>
          <a:p>
            <a:r>
              <a:rPr lang="en-US" dirty="0" smtClean="0">
                <a:latin typeface="+mn-lt"/>
              </a:rPr>
              <a:t>Can’t </a:t>
            </a:r>
            <a:r>
              <a:rPr lang="en-US" dirty="0">
                <a:latin typeface="+mn-lt"/>
              </a:rPr>
              <a:t>recall events after hit or </a:t>
            </a:r>
            <a:r>
              <a:rPr lang="en-US" dirty="0" smtClean="0">
                <a:latin typeface="+mn-lt"/>
              </a:rPr>
              <a:t>fall</a:t>
            </a:r>
          </a:p>
          <a:p>
            <a:r>
              <a:rPr lang="en-US" dirty="0" smtClean="0">
                <a:latin typeface="+mn-lt"/>
              </a:rPr>
              <a:t> Appears </a:t>
            </a:r>
            <a:r>
              <a:rPr lang="en-US" dirty="0">
                <a:latin typeface="+mn-lt"/>
              </a:rPr>
              <a:t>dazed or stunned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3"/>
                </a:solidFill>
                <a:latin typeface="+mn-lt"/>
              </a:rPr>
              <a:t>Observed by the </a:t>
            </a:r>
            <a:r>
              <a:rPr lang="en-US" b="1" dirty="0" smtClean="0">
                <a:solidFill>
                  <a:schemeClr val="accent3"/>
                </a:solidFill>
                <a:latin typeface="+mn-lt"/>
              </a:rPr>
              <a:t>Athlete</a:t>
            </a:r>
          </a:p>
          <a:p>
            <a:r>
              <a:rPr lang="en-US" dirty="0" smtClean="0">
                <a:latin typeface="+mn-lt"/>
              </a:rPr>
              <a:t> Headache </a:t>
            </a:r>
            <a:r>
              <a:rPr lang="en-US" dirty="0">
                <a:latin typeface="+mn-lt"/>
              </a:rPr>
              <a:t>or “pressure” in head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Nausea </a:t>
            </a:r>
            <a:r>
              <a:rPr lang="en-US" dirty="0">
                <a:latin typeface="+mn-lt"/>
              </a:rPr>
              <a:t>or </a:t>
            </a:r>
            <a:r>
              <a:rPr lang="en-US" dirty="0" smtClean="0">
                <a:latin typeface="+mn-lt"/>
              </a:rPr>
              <a:t>vomiting</a:t>
            </a:r>
          </a:p>
          <a:p>
            <a:r>
              <a:rPr lang="en-US" dirty="0" smtClean="0">
                <a:latin typeface="+mn-lt"/>
              </a:rPr>
              <a:t>Balance </a:t>
            </a:r>
            <a:r>
              <a:rPr lang="en-US" dirty="0">
                <a:latin typeface="+mn-lt"/>
              </a:rPr>
              <a:t>problems or </a:t>
            </a:r>
            <a:r>
              <a:rPr lang="en-US" dirty="0" smtClean="0">
                <a:latin typeface="+mn-lt"/>
              </a:rPr>
              <a:t>dizziness</a:t>
            </a:r>
          </a:p>
          <a:p>
            <a:r>
              <a:rPr lang="en-US" dirty="0" smtClean="0">
                <a:latin typeface="+mn-lt"/>
              </a:rPr>
              <a:t>Double </a:t>
            </a:r>
            <a:r>
              <a:rPr lang="en-US" dirty="0">
                <a:latin typeface="+mn-lt"/>
              </a:rPr>
              <a:t>or blurry vision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Bothered </a:t>
            </a:r>
            <a:r>
              <a:rPr lang="en-US" dirty="0">
                <a:latin typeface="+mn-lt"/>
              </a:rPr>
              <a:t>by </a:t>
            </a:r>
            <a:r>
              <a:rPr lang="en-US" dirty="0" smtClean="0">
                <a:latin typeface="+mn-lt"/>
              </a:rPr>
              <a:t>light</a:t>
            </a:r>
          </a:p>
          <a:p>
            <a:r>
              <a:rPr lang="en-US" dirty="0" smtClean="0">
                <a:latin typeface="+mn-lt"/>
              </a:rPr>
              <a:t> Bothered </a:t>
            </a:r>
            <a:r>
              <a:rPr lang="en-US" dirty="0">
                <a:latin typeface="+mn-lt"/>
              </a:rPr>
              <a:t>by </a:t>
            </a:r>
            <a:r>
              <a:rPr lang="en-US" dirty="0" smtClean="0">
                <a:latin typeface="+mn-lt"/>
              </a:rPr>
              <a:t>noise</a:t>
            </a:r>
          </a:p>
          <a:p>
            <a:r>
              <a:rPr lang="en-US" dirty="0" smtClean="0">
                <a:latin typeface="+mn-lt"/>
              </a:rPr>
              <a:t> Feeling </a:t>
            </a:r>
            <a:r>
              <a:rPr lang="en-US" dirty="0">
                <a:latin typeface="+mn-lt"/>
              </a:rPr>
              <a:t>sluggish, hazy, foggy, or </a:t>
            </a:r>
            <a:r>
              <a:rPr lang="en-US" dirty="0" smtClean="0">
                <a:latin typeface="+mn-lt"/>
              </a:rPr>
              <a:t>groggy</a:t>
            </a:r>
          </a:p>
          <a:p>
            <a:r>
              <a:rPr lang="en-US" dirty="0" smtClean="0">
                <a:latin typeface="+mn-lt"/>
              </a:rPr>
              <a:t>Difficulty </a:t>
            </a:r>
            <a:r>
              <a:rPr lang="en-US" dirty="0">
                <a:latin typeface="+mn-lt"/>
              </a:rPr>
              <a:t>paying attention  Memory </a:t>
            </a:r>
            <a:r>
              <a:rPr lang="en-US" dirty="0" smtClean="0">
                <a:latin typeface="+mn-lt"/>
              </a:rPr>
              <a:t>problems</a:t>
            </a:r>
          </a:p>
          <a:p>
            <a:r>
              <a:rPr lang="en-US" dirty="0" smtClean="0">
                <a:latin typeface="+mn-lt"/>
              </a:rPr>
              <a:t> Confusion</a:t>
            </a:r>
          </a:p>
          <a:p>
            <a:r>
              <a:rPr lang="en-US" dirty="0" smtClean="0">
                <a:latin typeface="+mn-lt"/>
              </a:rPr>
              <a:t> Does </a:t>
            </a:r>
            <a:r>
              <a:rPr lang="en-US" dirty="0">
                <a:latin typeface="+mn-lt"/>
              </a:rPr>
              <a:t>not “feel right”</a:t>
            </a:r>
          </a:p>
        </p:txBody>
      </p:sp>
    </p:spTree>
    <p:extLst>
      <p:ext uri="{BB962C8B-B14F-4D97-AF65-F5344CB8AC3E}">
        <p14:creationId xmlns:p14="http://schemas.microsoft.com/office/powerpoint/2010/main" val="27110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Concussions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RETURN TO PLAY GUIDELINES UNDER </a:t>
            </a:r>
            <a:r>
              <a:rPr lang="en-US" dirty="0" smtClean="0"/>
              <a:t>SB38</a:t>
            </a:r>
          </a:p>
          <a:p>
            <a:r>
              <a:rPr lang="en-US" dirty="0" smtClean="0"/>
              <a:t> </a:t>
            </a:r>
            <a:r>
              <a:rPr lang="en-US" dirty="0"/>
              <a:t>1. Remove immediately from activity when signs/symptoms are present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2. Must not return to full activity prior to a minimum of 240 hours (10 days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3. Release from medical professional required for return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4. Follow school district’s return to play guidelines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5. Coaches continue to monitor for signs/symptoms once athletes return to activity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New Mexico</a:t>
            </a:r>
          </a:p>
          <a:p>
            <a:r>
              <a:rPr lang="en-US" dirty="0"/>
              <a:t>REFERENCES ON SENATE BILL 38 AND BRAIN </a:t>
            </a:r>
            <a:r>
              <a:rPr lang="en-US" dirty="0" smtClean="0"/>
              <a:t>INJURIES</a:t>
            </a:r>
          </a:p>
          <a:p>
            <a:r>
              <a:rPr lang="en-US" dirty="0" smtClean="0"/>
              <a:t> </a:t>
            </a:r>
            <a:r>
              <a:rPr lang="en-US" dirty="0"/>
              <a:t>Senate Bill 38: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www.nmlegis.gov/Sessions/17%20Regular/final/SB0038.pdf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300" dirty="0"/>
              <a:t>https://www.nmact.org/file/Facts_4_Families.pdf</a:t>
            </a:r>
          </a:p>
        </p:txBody>
      </p:sp>
    </p:spTree>
    <p:extLst>
      <p:ext uri="{BB962C8B-B14F-4D97-AF65-F5344CB8AC3E}">
        <p14:creationId xmlns:p14="http://schemas.microsoft.com/office/powerpoint/2010/main" val="4909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Injuries and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medical emergency is an acute injury or illness that poses an immediate risk to a person’s life or long term health.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smtClean="0"/>
              <a:t>https://en.wikipedia.org/wiki/Medical_emergency</a:t>
            </a: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3162300" cy="28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3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Manager has been issued a first aid kit</a:t>
            </a:r>
          </a:p>
          <a:p>
            <a:r>
              <a:rPr lang="en-US" dirty="0" smtClean="0"/>
              <a:t>A well stocked first aid kit is located at the Concession Stand</a:t>
            </a:r>
          </a:p>
          <a:p>
            <a:r>
              <a:rPr lang="en-US" dirty="0" smtClean="0"/>
              <a:t>Ice is available at the concession stand</a:t>
            </a:r>
          </a:p>
          <a:p>
            <a:r>
              <a:rPr lang="en-US" dirty="0" smtClean="0"/>
              <a:t>Cell Phone service is available at the concession stand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829050"/>
            <a:ext cx="35433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Choking Emergency (Heimlich Maneuver)</a:t>
            </a:r>
          </a:p>
          <a:p>
            <a:pPr lvl="1"/>
            <a:r>
              <a:rPr lang="en-US" dirty="0" smtClean="0"/>
              <a:t>Maneuver behind the victim</a:t>
            </a:r>
          </a:p>
          <a:p>
            <a:pPr lvl="1"/>
            <a:r>
              <a:rPr lang="en-US" dirty="0" smtClean="0"/>
              <a:t>Make a fist with your thumb facing toward the victims body</a:t>
            </a:r>
          </a:p>
          <a:p>
            <a:pPr lvl="1"/>
            <a:r>
              <a:rPr lang="en-US" dirty="0" smtClean="0"/>
              <a:t>Place hand in the center of the chest just below the breast bone with the knuckle of your thumb against the victim.  </a:t>
            </a:r>
          </a:p>
          <a:p>
            <a:pPr lvl="1"/>
            <a:r>
              <a:rPr lang="en-US" dirty="0" smtClean="0"/>
              <a:t>Place the other hand open on top of the fist</a:t>
            </a:r>
          </a:p>
          <a:p>
            <a:pPr lvl="1"/>
            <a:r>
              <a:rPr lang="en-US" dirty="0" smtClean="0"/>
              <a:t>Thrust vigorously upward until the item blocking the airway is dislodged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1828800" cy="240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Safety and  SLL Culture</a:t>
            </a:r>
          </a:p>
          <a:p>
            <a:r>
              <a:rPr lang="en-US" dirty="0" smtClean="0"/>
              <a:t>Our Role </a:t>
            </a:r>
            <a:r>
              <a:rPr lang="en-US" dirty="0" smtClean="0"/>
              <a:t>– Respect</a:t>
            </a:r>
          </a:p>
          <a:p>
            <a:r>
              <a:rPr lang="en-US" dirty="0" smtClean="0"/>
              <a:t>2018 Bat Standard</a:t>
            </a:r>
            <a:endParaRPr lang="en-US" dirty="0" smtClean="0"/>
          </a:p>
          <a:p>
            <a:r>
              <a:rPr lang="en-US" dirty="0" smtClean="0"/>
              <a:t>Reporting Injuries</a:t>
            </a:r>
          </a:p>
          <a:p>
            <a:r>
              <a:rPr lang="en-US" dirty="0" smtClean="0"/>
              <a:t>Types of Injuries</a:t>
            </a:r>
          </a:p>
          <a:p>
            <a:r>
              <a:rPr lang="en-US" dirty="0" smtClean="0"/>
              <a:t>First Aid</a:t>
            </a:r>
          </a:p>
          <a:p>
            <a:r>
              <a:rPr lang="en-US" dirty="0" smtClean="0"/>
              <a:t>CPR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Shout, “Are you awake, can you hear me!”</a:t>
            </a:r>
          </a:p>
          <a:p>
            <a:r>
              <a:rPr lang="en-US" dirty="0" smtClean="0"/>
              <a:t>Determine: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v</a:t>
            </a:r>
            <a:r>
              <a:rPr lang="en-US" dirty="0" smtClean="0"/>
              <a:t>ictim unconscious </a:t>
            </a:r>
          </a:p>
          <a:p>
            <a:pPr lvl="1"/>
            <a:r>
              <a:rPr lang="en-US" dirty="0" smtClean="0"/>
              <a:t>Is victim breathing</a:t>
            </a:r>
          </a:p>
          <a:p>
            <a:r>
              <a:rPr lang="en-US" dirty="0" smtClean="0"/>
              <a:t>Call 911 (If by-standers direct them to call 911)</a:t>
            </a:r>
          </a:p>
          <a:p>
            <a:r>
              <a:rPr lang="en-US" dirty="0" smtClean="0"/>
              <a:t>Direct someone to meet EMS</a:t>
            </a:r>
          </a:p>
          <a:p>
            <a:r>
              <a:rPr lang="en-US" dirty="0" smtClean="0"/>
              <a:t>Start Chest Compressions</a:t>
            </a:r>
          </a:p>
          <a:p>
            <a:pPr lvl="1"/>
            <a:r>
              <a:rPr lang="en-US" dirty="0" smtClean="0"/>
              <a:t>Place heel of hand on breast bone</a:t>
            </a:r>
          </a:p>
          <a:p>
            <a:pPr lvl="1"/>
            <a:r>
              <a:rPr lang="en-US" dirty="0" smtClean="0"/>
              <a:t>Center shoulders over hands</a:t>
            </a:r>
          </a:p>
          <a:p>
            <a:pPr lvl="1"/>
            <a:r>
              <a:rPr lang="en-US" dirty="0" smtClean="0"/>
              <a:t>Use body weight to deliver 2” compression</a:t>
            </a:r>
          </a:p>
          <a:p>
            <a:pPr lvl="1"/>
            <a:r>
              <a:rPr lang="en-US" dirty="0" smtClean="0"/>
              <a:t>100 compressions per minute</a:t>
            </a:r>
          </a:p>
          <a:p>
            <a:pPr lvl="1"/>
            <a:r>
              <a:rPr lang="en-US" dirty="0" smtClean="0"/>
              <a:t>Continue until EMS arrives or AED</a:t>
            </a:r>
          </a:p>
          <a:p>
            <a:r>
              <a:rPr lang="en-US" dirty="0" smtClean="0"/>
              <a:t>Use AED if available (shock heart into normal rhythm)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and position of hands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417034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AED usage and position.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7" y="2362200"/>
            <a:ext cx="7848600" cy="391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2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Safety and  SLL Culture</a:t>
            </a:r>
          </a:p>
          <a:p>
            <a:r>
              <a:rPr lang="en-US" dirty="0"/>
              <a:t>Our Role </a:t>
            </a:r>
            <a:r>
              <a:rPr lang="en-US" dirty="0" smtClean="0"/>
              <a:t>– Respect &amp; Injury Prevention through safe play</a:t>
            </a:r>
            <a:endParaRPr lang="en-US" dirty="0"/>
          </a:p>
          <a:p>
            <a:r>
              <a:rPr lang="en-US" dirty="0"/>
              <a:t>Reporting Injuries</a:t>
            </a:r>
          </a:p>
          <a:p>
            <a:r>
              <a:rPr lang="en-US" dirty="0"/>
              <a:t>Types of Injuries</a:t>
            </a:r>
          </a:p>
          <a:p>
            <a:r>
              <a:rPr lang="en-US" dirty="0"/>
              <a:t>First Aid</a:t>
            </a:r>
          </a:p>
          <a:p>
            <a:r>
              <a:rPr lang="en-US" dirty="0"/>
              <a:t>CPR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200" y="5181600"/>
            <a:ext cx="1905000" cy="13716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1" y="5029200"/>
            <a:ext cx="1758599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474103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8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Warren Lopez, SLL Safety Officer</a:t>
            </a:r>
          </a:p>
          <a:p>
            <a:r>
              <a:rPr lang="en-US" dirty="0" smtClean="0"/>
              <a:t>SLL Board of Directors</a:t>
            </a:r>
            <a:r>
              <a:rPr lang="en-US" dirty="0" smtClean="0"/>
              <a:t>: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153150" cy="413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4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Sunset Little League</a:t>
            </a:r>
          </a:p>
          <a:p>
            <a:r>
              <a:rPr lang="en-US" dirty="0" smtClean="0"/>
              <a:t>The Community</a:t>
            </a:r>
          </a:p>
          <a:p>
            <a:pPr lvl="1"/>
            <a:r>
              <a:rPr lang="en-US" dirty="0" smtClean="0"/>
              <a:t>The children</a:t>
            </a:r>
          </a:p>
          <a:p>
            <a:pPr lvl="1"/>
            <a:r>
              <a:rPr lang="en-US" dirty="0" smtClean="0"/>
              <a:t>The Parents &amp; Families</a:t>
            </a:r>
          </a:p>
          <a:p>
            <a:pPr lvl="1"/>
            <a:r>
              <a:rPr lang="en-US" dirty="0" smtClean="0"/>
              <a:t>Volunteers</a:t>
            </a:r>
          </a:p>
          <a:p>
            <a:pPr lvl="1"/>
            <a:r>
              <a:rPr lang="en-US" dirty="0" smtClean="0"/>
              <a:t>Sponsors</a:t>
            </a:r>
          </a:p>
          <a:p>
            <a:pPr lvl="1"/>
            <a:r>
              <a:rPr lang="en-US" dirty="0" smtClean="0"/>
              <a:t>Coaches &amp; Managers</a:t>
            </a:r>
          </a:p>
          <a:p>
            <a:pPr lvl="1"/>
            <a:r>
              <a:rPr lang="en-US" dirty="0" smtClean="0"/>
              <a:t>Board Members</a:t>
            </a:r>
          </a:p>
          <a:p>
            <a:pPr lvl="1"/>
            <a:r>
              <a:rPr lang="en-US" dirty="0" smtClean="0"/>
              <a:t>District, State, Region, Little League International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200400" cy="21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2" y="4724400"/>
            <a:ext cx="50625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1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&amp; SLL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“Safety is everyone’s responsibility: managers, coaches, players, spectators, volunteers and umpires. . . Safety is our first priority when practicing, and playing the game of baseball. . . By working together, we can provide a fun and safe playing environment.”</a:t>
            </a:r>
          </a:p>
          <a:p>
            <a:r>
              <a:rPr lang="en-US" sz="1600" i="1" dirty="0" smtClean="0"/>
              <a:t>2017 Sunset Little League 2017 Safety Plan, Page 1 Statement of Safety</a:t>
            </a:r>
            <a:endParaRPr lang="en-US" sz="16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2" y="4243387"/>
            <a:ext cx="1766888" cy="23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Role -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Preventing Injuries through Safe Play</a:t>
            </a:r>
          </a:p>
          <a:p>
            <a:r>
              <a:rPr lang="en-US" dirty="0" smtClean="0"/>
              <a:t>Assess the fields</a:t>
            </a:r>
          </a:p>
          <a:p>
            <a:r>
              <a:rPr lang="en-US" dirty="0" smtClean="0"/>
              <a:t>Respectful, Encouraging, Responsive</a:t>
            </a:r>
          </a:p>
          <a:p>
            <a:r>
              <a:rPr lang="en-US" dirty="0" smtClean="0"/>
              <a:t>Put the Children First</a:t>
            </a:r>
          </a:p>
          <a:p>
            <a:r>
              <a:rPr lang="en-US" dirty="0" smtClean="0"/>
              <a:t>Lead by example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3996079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Role -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Preventing Injuries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44" y="2154428"/>
            <a:ext cx="4468556" cy="287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7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Role - Respect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" y="2133600"/>
            <a:ext cx="825769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6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2018 Bat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Baseball Bats 2017 Standard</a:t>
            </a:r>
          </a:p>
          <a:p>
            <a:pPr lvl="1"/>
            <a:r>
              <a:rPr lang="en-US" dirty="0" smtClean="0"/>
              <a:t>USSSA BPF (Bat Performance Factor) 1.15</a:t>
            </a:r>
          </a:p>
          <a:p>
            <a:pPr lvl="1"/>
            <a:r>
              <a:rPr lang="en-US" dirty="0" smtClean="0"/>
              <a:t>Barrel Size Max 2 ¼”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Baseball Bats – new 2018 Standard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USABat</a:t>
            </a:r>
            <a:r>
              <a:rPr lang="en-US" dirty="0" smtClean="0"/>
              <a:t> Bat Stamp</a:t>
            </a:r>
          </a:p>
          <a:p>
            <a:pPr lvl="1"/>
            <a:r>
              <a:rPr lang="en-US" dirty="0" smtClean="0"/>
              <a:t>Barrel Size Max 2 5/8” </a:t>
            </a:r>
          </a:p>
          <a:p>
            <a:pPr lvl="1"/>
            <a:r>
              <a:rPr lang="en-US" dirty="0" smtClean="0"/>
              <a:t>All divisions from T-Ball to Major League</a:t>
            </a:r>
          </a:p>
          <a:p>
            <a:r>
              <a:rPr lang="en-US" dirty="0" smtClean="0"/>
              <a:t>Softball Bats</a:t>
            </a:r>
          </a:p>
          <a:p>
            <a:pPr lvl="1"/>
            <a:r>
              <a:rPr lang="en-US" dirty="0" smtClean="0"/>
              <a:t>2018 Bat Standard is for baseball only</a:t>
            </a:r>
          </a:p>
          <a:p>
            <a:pPr lvl="1"/>
            <a:r>
              <a:rPr lang="en-US" dirty="0" smtClean="0"/>
              <a:t>Previous USSSA BPF 1.20 still applies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295400"/>
            <a:ext cx="814414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048000"/>
            <a:ext cx="2152650" cy="120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855130" cy="162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289</TotalTime>
  <Words>873</Words>
  <Application>Microsoft Office PowerPoint</Application>
  <PresentationFormat>On-screen Show (4:3)</PresentationFormat>
  <Paragraphs>152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Sunset Little League Rio Rancho, New Mexico 2018 Safety Training</vt:lpstr>
      <vt:lpstr>Agenda</vt:lpstr>
      <vt:lpstr>Introduction</vt:lpstr>
      <vt:lpstr>Introduction</vt:lpstr>
      <vt:lpstr>Safety &amp; SLL Culture</vt:lpstr>
      <vt:lpstr>Our Role - Respect</vt:lpstr>
      <vt:lpstr>Our Role - Respect</vt:lpstr>
      <vt:lpstr>Our Role - Respect</vt:lpstr>
      <vt:lpstr>2018 Bat Standard</vt:lpstr>
      <vt:lpstr>2018 Bat Standard</vt:lpstr>
      <vt:lpstr>2018 Bat Standard</vt:lpstr>
      <vt:lpstr>Reporting Injuries</vt:lpstr>
      <vt:lpstr>Types of Injuries and Emergencies</vt:lpstr>
      <vt:lpstr>Concussions</vt:lpstr>
      <vt:lpstr>Concussions</vt:lpstr>
      <vt:lpstr>Concussions</vt:lpstr>
      <vt:lpstr>Types of Injuries and Emergencies</vt:lpstr>
      <vt:lpstr>First Aid</vt:lpstr>
      <vt:lpstr>First Aid</vt:lpstr>
      <vt:lpstr>CPR</vt:lpstr>
      <vt:lpstr>CPR</vt:lpstr>
      <vt:lpstr>CPR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Sunset Little League Rio Rancho, New Mexico 2017 Safety Training</dc:title>
  <dc:creator>Warren Lopez</dc:creator>
  <cp:lastModifiedBy>Warren Lopez</cp:lastModifiedBy>
  <cp:revision>25</cp:revision>
  <dcterms:created xsi:type="dcterms:W3CDTF">2017-02-21T22:45:09Z</dcterms:created>
  <dcterms:modified xsi:type="dcterms:W3CDTF">2018-02-19T21:58:07Z</dcterms:modified>
</cp:coreProperties>
</file>